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8" r:id="rId3"/>
    <p:sldId id="259" r:id="rId4"/>
    <p:sldId id="260" r:id="rId5"/>
    <p:sldId id="280" r:id="rId6"/>
    <p:sldId id="281" r:id="rId7"/>
    <p:sldId id="282" r:id="rId8"/>
    <p:sldId id="28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7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8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68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77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8838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4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12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37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4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2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59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23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0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3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80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6824-0EDF-4C8B-A746-8FC22D206CB0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2699C6-434E-40FC-9CB2-FEDBF8C09B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总线知识总结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2020.11.25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8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总线网络结构</a:t>
            </a:r>
            <a:r>
              <a:rPr lang="en-US" altLang="zh-CN" sz="1600" dirty="0"/>
              <a:t>-</a:t>
            </a:r>
            <a:r>
              <a:rPr lang="zh-CN" altLang="en-US" sz="1600" dirty="0"/>
              <a:t>半双工</a:t>
            </a:r>
            <a:r>
              <a:rPr lang="zh-CN" altLang="en-US" sz="1600" dirty="0" smtClean="0"/>
              <a:t>总线（同一个时刻只能接收或者发送数据）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，开环总线网络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   </a:t>
            </a:r>
            <a:r>
              <a:rPr lang="en-US" altLang="zh-CN" sz="1200" b="1" dirty="0" smtClean="0"/>
              <a:t>1)</a:t>
            </a:r>
            <a:r>
              <a:rPr lang="zh-CN" altLang="en-US" sz="1200" b="1" dirty="0" smtClean="0"/>
              <a:t>概述</a:t>
            </a:r>
            <a:endParaRPr lang="en-US" altLang="zh-CN" sz="1200" b="1" dirty="0" smtClean="0"/>
          </a:p>
          <a:p>
            <a:pPr marL="0" indent="0">
              <a:buNone/>
            </a:pPr>
            <a:r>
              <a:rPr lang="en-US" altLang="zh-CN" sz="1200" dirty="0"/>
              <a:t>c</a:t>
            </a:r>
            <a:r>
              <a:rPr lang="en-US" altLang="zh-CN" sz="1200" dirty="0" smtClean="0"/>
              <a:t>an</a:t>
            </a:r>
            <a:r>
              <a:rPr lang="zh-CN" altLang="en-US" sz="1200" dirty="0" smtClean="0"/>
              <a:t>开环总线网络是遵循</a:t>
            </a:r>
            <a:r>
              <a:rPr lang="en-US" altLang="zh-CN" sz="1200" dirty="0" smtClean="0"/>
              <a:t>ISO11519-2</a:t>
            </a:r>
            <a:r>
              <a:rPr lang="zh-CN" altLang="en-US" sz="1200" dirty="0" smtClean="0"/>
              <a:t>标准的低速</a:t>
            </a:r>
            <a:r>
              <a:rPr lang="en-US" altLang="zh-CN" sz="1200" dirty="0" smtClean="0"/>
              <a:t>,</a:t>
            </a:r>
          </a:p>
          <a:p>
            <a:pPr marL="0" indent="0">
              <a:buNone/>
            </a:pPr>
            <a:r>
              <a:rPr lang="zh-CN" altLang="en-US" sz="1200" dirty="0"/>
              <a:t>远</a:t>
            </a:r>
            <a:r>
              <a:rPr lang="zh-CN" altLang="en-US" sz="1200" dirty="0" smtClean="0"/>
              <a:t>距离网络，最大传输距离</a:t>
            </a:r>
            <a:r>
              <a:rPr lang="en-US" altLang="zh-CN" sz="1200" dirty="0" smtClean="0"/>
              <a:t>1KM</a:t>
            </a:r>
            <a:r>
              <a:rPr lang="zh-CN" altLang="en-US" sz="1200" dirty="0" smtClean="0"/>
              <a:t>，最高传输速率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125kbps</a:t>
            </a:r>
            <a:r>
              <a:rPr lang="zh-CN" altLang="en-US" sz="1200" dirty="0" smtClean="0"/>
              <a:t>，两根线是独立的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不形成环路，要求每根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总线上各串联个</a:t>
            </a:r>
            <a:r>
              <a:rPr lang="en-US" altLang="zh-CN" sz="1200" dirty="0" smtClean="0"/>
              <a:t>2.2</a:t>
            </a:r>
            <a:r>
              <a:rPr lang="zh-CN" altLang="en-US" sz="1200" dirty="0"/>
              <a:t>千</a:t>
            </a:r>
            <a:r>
              <a:rPr lang="zh-CN" altLang="en-US" sz="1200" dirty="0" smtClean="0"/>
              <a:t>欧的电阻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 smtClean="0"/>
              <a:t>         2)</a:t>
            </a:r>
            <a:r>
              <a:rPr lang="zh-CN" altLang="en-US" sz="1200" b="1" dirty="0" smtClean="0"/>
              <a:t>工作流程</a:t>
            </a:r>
            <a:endParaRPr lang="en-US" altLang="zh-CN" sz="1200" b="1" dirty="0" smtClean="0"/>
          </a:p>
          <a:p>
            <a:pPr marL="0" indent="0">
              <a:buNone/>
            </a:pPr>
            <a:r>
              <a:rPr lang="en-US" altLang="zh-CN" sz="1200" dirty="0" smtClean="0"/>
              <a:t>-&gt;</a:t>
            </a:r>
            <a:r>
              <a:rPr lang="zh-CN" altLang="en-US" sz="1200" dirty="0" smtClean="0"/>
              <a:t>节点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的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控制器发送数据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通过</a:t>
            </a:r>
            <a:r>
              <a:rPr lang="en-US" altLang="zh-CN" sz="1200" dirty="0" err="1" smtClean="0"/>
              <a:t>CAN_rx</a:t>
            </a:r>
            <a:r>
              <a:rPr lang="zh-CN" altLang="en-US" sz="1200" dirty="0" smtClean="0"/>
              <a:t>线传输</a:t>
            </a:r>
            <a:r>
              <a:rPr lang="zh-CN" altLang="en-US" sz="1200" dirty="0"/>
              <a:t>至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CAN</a:t>
            </a:r>
            <a:r>
              <a:rPr lang="zh-CN" altLang="en-US" sz="1200" dirty="0" smtClean="0"/>
              <a:t>收发器</a:t>
            </a:r>
            <a:r>
              <a:rPr lang="en-US" altLang="zh-CN" sz="1200" dirty="0" smtClean="0"/>
              <a:t>1</a:t>
            </a:r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差分成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高和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低两种信号至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总线上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通过数据帧的参数传输至指定的节点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的收发器</a:t>
            </a:r>
            <a:r>
              <a:rPr lang="en-US" altLang="zh-CN" sz="1200" dirty="0" smtClean="0"/>
              <a:t> </a:t>
            </a:r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通过节点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</a:t>
            </a:r>
            <a:r>
              <a:rPr lang="en-US" altLang="zh-CN" sz="1200" dirty="0" err="1" smtClean="0"/>
              <a:t>CAN_Rx</a:t>
            </a:r>
            <a:r>
              <a:rPr lang="zh-CN" altLang="en-US" sz="1200" dirty="0" smtClean="0"/>
              <a:t>传输至节点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的控制器解析</a:t>
            </a:r>
            <a:endParaRPr lang="en-US" altLang="zh-CN" sz="12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60" y="2586405"/>
            <a:ext cx="58959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差分信号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200" b="1" dirty="0" smtClean="0"/>
              <a:t>原理：</a:t>
            </a:r>
            <a:r>
              <a:rPr lang="en-US" altLang="zh-CN" sz="1200" dirty="0" smtClean="0"/>
              <a:t>									</a:t>
            </a:r>
            <a:r>
              <a:rPr lang="en-US" altLang="zh-CN" sz="1200" b="1" dirty="0" smtClean="0"/>
              <a:t> </a:t>
            </a:r>
            <a:r>
              <a:rPr lang="zh-CN" altLang="en-US" sz="1200" b="1" dirty="0" smtClean="0"/>
              <a:t>优点：</a:t>
            </a:r>
            <a:endParaRPr lang="en-US" altLang="zh-CN" b="1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71247"/>
            <a:ext cx="4708897" cy="29301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231" y="2471247"/>
            <a:ext cx="4817215" cy="2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差分信号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CAN</a:t>
            </a:r>
            <a:r>
              <a:rPr lang="zh-CN" altLang="en-US" b="1" dirty="0" smtClean="0"/>
              <a:t>协议对它使用的</a:t>
            </a:r>
            <a:r>
              <a:rPr lang="en-US" altLang="zh-CN" b="1" dirty="0" err="1" smtClean="0"/>
              <a:t>CAN_High</a:t>
            </a:r>
            <a:r>
              <a:rPr lang="zh-CN" altLang="en-US" b="1" dirty="0" smtClean="0"/>
              <a:t>及</a:t>
            </a:r>
            <a:r>
              <a:rPr lang="en-US" altLang="zh-CN" b="1" dirty="0" err="1" smtClean="0"/>
              <a:t>CAN_Low</a:t>
            </a:r>
            <a:r>
              <a:rPr lang="zh-CN" altLang="en-US" b="1" dirty="0" smtClean="0"/>
              <a:t>表示的差分信号做了规定。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以高速</a:t>
            </a:r>
            <a:r>
              <a:rPr lang="en-US" altLang="zh-CN" sz="1400" dirty="0" smtClean="0"/>
              <a:t>CAN</a:t>
            </a:r>
            <a:r>
              <a:rPr lang="zh-CN" altLang="en-US" sz="1400" dirty="0" smtClean="0"/>
              <a:t>为例，当表示逻辑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时</a:t>
            </a:r>
            <a:r>
              <a:rPr lang="en-US" altLang="zh-CN" sz="1400" dirty="0" smtClean="0"/>
              <a:t>(</a:t>
            </a:r>
            <a:r>
              <a:rPr lang="zh-CN" altLang="en-US" sz="1400" b="1" dirty="0" smtClean="0"/>
              <a:t>隐性电平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CAN_High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CAN_Low</a:t>
            </a:r>
            <a:r>
              <a:rPr lang="zh-CN" altLang="en-US" sz="1400" dirty="0" smtClean="0"/>
              <a:t>线上的电压均为</a:t>
            </a:r>
            <a:r>
              <a:rPr lang="en-US" altLang="zh-CN" sz="1400" dirty="0" smtClean="0"/>
              <a:t>2.5v</a:t>
            </a:r>
            <a:r>
              <a:rPr lang="zh-CN" altLang="en-US" sz="1400" dirty="0" smtClean="0"/>
              <a:t>，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即它们的电压差为</a:t>
            </a:r>
            <a:r>
              <a:rPr lang="en-US" altLang="zh-CN" sz="1400" dirty="0" smtClean="0"/>
              <a:t>0v</a:t>
            </a:r>
            <a:r>
              <a:rPr lang="zh-CN" altLang="en-US" sz="1400" dirty="0" smtClean="0"/>
              <a:t>；而表示逻辑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时</a:t>
            </a:r>
            <a:r>
              <a:rPr lang="en-US" altLang="zh-CN" sz="1400" dirty="0" smtClean="0"/>
              <a:t>(</a:t>
            </a:r>
            <a:r>
              <a:rPr lang="zh-CN" altLang="en-US" sz="1400" b="1" dirty="0" smtClean="0"/>
              <a:t>显性电平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，</a:t>
            </a:r>
            <a:r>
              <a:rPr lang="en-US" altLang="zh-CN" sz="1400" dirty="0" err="1" smtClean="0"/>
              <a:t>CAN_High</a:t>
            </a:r>
            <a:r>
              <a:rPr lang="zh-CN" altLang="en-US" sz="1400" dirty="0" smtClean="0"/>
              <a:t>的电平是</a:t>
            </a:r>
            <a:r>
              <a:rPr lang="en-US" altLang="zh-CN" sz="1400" dirty="0" smtClean="0"/>
              <a:t>3.5v</a:t>
            </a:r>
            <a:r>
              <a:rPr lang="zh-CN" altLang="en-US" sz="1400" dirty="0" smtClean="0"/>
              <a:t>，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CAN_Low</a:t>
            </a:r>
            <a:r>
              <a:rPr lang="zh-CN" altLang="en-US" sz="1400" dirty="0" smtClean="0"/>
              <a:t>的电平是</a:t>
            </a:r>
            <a:r>
              <a:rPr lang="en-US" altLang="zh-CN" sz="1400" dirty="0" smtClean="0"/>
              <a:t>1.5v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即电压差为</a:t>
            </a:r>
            <a:r>
              <a:rPr lang="en-US" altLang="zh-CN" sz="1400" dirty="0" smtClean="0"/>
              <a:t>2v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78" y="3724275"/>
            <a:ext cx="7667512" cy="22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协议层</a:t>
            </a:r>
            <a:r>
              <a:rPr lang="en-US" altLang="zh-CN" sz="1600" dirty="0" smtClean="0"/>
              <a:t>—</a:t>
            </a:r>
            <a:r>
              <a:rPr lang="zh-CN" altLang="en-US" sz="1600" dirty="0" smtClean="0"/>
              <a:t>规定了通讯逻辑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CAN</a:t>
            </a:r>
            <a:r>
              <a:rPr lang="zh-CN" altLang="en-US" dirty="0" smtClean="0"/>
              <a:t>波特率及位同步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，位时序分解</a:t>
            </a: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95" y="2610223"/>
            <a:ext cx="7178919" cy="16260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95" y="4957736"/>
            <a:ext cx="7178919" cy="11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协议层</a:t>
            </a:r>
            <a:r>
              <a:rPr lang="en-US" altLang="zh-CN" sz="1600" dirty="0" smtClean="0"/>
              <a:t>—</a:t>
            </a:r>
            <a:r>
              <a:rPr lang="zh-CN" altLang="en-US" sz="1600" dirty="0" smtClean="0"/>
              <a:t>规定了通讯逻辑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46192"/>
            <a:ext cx="8596668" cy="388077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，位时序分解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71" y="2693318"/>
            <a:ext cx="7178917" cy="30061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71" y="1752171"/>
            <a:ext cx="5234715" cy="9223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71" y="5648205"/>
            <a:ext cx="5234715" cy="11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协议层</a:t>
            </a:r>
            <a:r>
              <a:rPr lang="en-US" altLang="zh-CN" sz="1600" dirty="0" smtClean="0"/>
              <a:t>—</a:t>
            </a:r>
            <a:r>
              <a:rPr lang="zh-CN" altLang="en-US" sz="1600" dirty="0" smtClean="0"/>
              <a:t>规定了通讯逻辑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98949"/>
            <a:ext cx="8596668" cy="388077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，位时序分解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345355"/>
            <a:ext cx="5375031" cy="55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，概念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82" y="2645384"/>
            <a:ext cx="7108174" cy="36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，种类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82" y="2689343"/>
            <a:ext cx="7084789" cy="32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</a:t>
            </a:r>
            <a:r>
              <a:rPr lang="zh-CN" altLang="en-US" dirty="0" smtClean="0"/>
              <a:t>帧起始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391681" cy="3766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12" y="5696486"/>
            <a:ext cx="6153516" cy="8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</a:t>
            </a:r>
            <a:r>
              <a:rPr lang="zh-CN" altLang="en-US" dirty="0"/>
              <a:t>仲裁</a:t>
            </a:r>
            <a:r>
              <a:rPr lang="zh-CN" altLang="en-US" dirty="0" smtClean="0"/>
              <a:t>段（当</a:t>
            </a:r>
            <a:r>
              <a:rPr lang="en-US" altLang="zh-CN" dirty="0" smtClean="0"/>
              <a:t>IDE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时，表示标准格帧</a:t>
            </a:r>
            <a:r>
              <a:rPr lang="en-US" altLang="zh-CN" dirty="0" smtClean="0"/>
              <a:t>;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时，表示扩展帧）</a:t>
            </a:r>
            <a:r>
              <a:rPr lang="en-US" altLang="zh-CN" dirty="0" smtClean="0"/>
              <a:t>	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391681" cy="37660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01" y="5701349"/>
            <a:ext cx="60388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63" y="61544"/>
            <a:ext cx="8221695" cy="6752493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1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</a:t>
            </a:r>
            <a:r>
              <a:rPr lang="zh-CN" altLang="en-US" b="1" dirty="0" smtClean="0"/>
              <a:t>仲裁段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54" y="1816102"/>
            <a:ext cx="6119123" cy="36961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54" y="5512279"/>
            <a:ext cx="6119123" cy="12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RTR,IDE,SRR </a:t>
            </a:r>
            <a:r>
              <a:rPr lang="en-US" altLang="zh-CN" dirty="0" smtClean="0"/>
              <a:t>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400" dirty="0" smtClean="0"/>
              <a:t>当</a:t>
            </a:r>
            <a:r>
              <a:rPr lang="en-US" altLang="zh-CN" sz="1400" dirty="0" smtClean="0"/>
              <a:t>RTR</a:t>
            </a:r>
            <a:r>
              <a:rPr lang="zh-CN" altLang="en-US" sz="1400" dirty="0" smtClean="0"/>
              <a:t>为逻辑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时，表示数据帧；为逻辑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时，表示遥控帧。 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当</a:t>
            </a:r>
            <a:r>
              <a:rPr lang="en-US" altLang="zh-CN" sz="1400" dirty="0"/>
              <a:t>IDE</a:t>
            </a:r>
            <a:r>
              <a:rPr lang="zh-CN" altLang="en-US" sz="1400" dirty="0"/>
              <a:t>为</a:t>
            </a:r>
            <a:r>
              <a:rPr lang="en-US" altLang="zh-CN" sz="1400" dirty="0"/>
              <a:t>0</a:t>
            </a:r>
            <a:r>
              <a:rPr lang="zh-CN" altLang="en-US" sz="1400" dirty="0"/>
              <a:t>时，表示标准格帧</a:t>
            </a:r>
            <a:r>
              <a:rPr lang="en-US" altLang="zh-CN" sz="1400" dirty="0"/>
              <a:t>; </a:t>
            </a:r>
            <a:r>
              <a:rPr lang="zh-CN" altLang="en-US" sz="1400" dirty="0"/>
              <a:t>为</a:t>
            </a:r>
            <a:r>
              <a:rPr lang="en-US" altLang="zh-CN" sz="1400" dirty="0"/>
              <a:t>1</a:t>
            </a:r>
            <a:r>
              <a:rPr lang="zh-CN" altLang="en-US" sz="1400" dirty="0"/>
              <a:t>时，表示扩展</a:t>
            </a:r>
            <a:r>
              <a:rPr lang="zh-CN" altLang="en-US" sz="1400" dirty="0" smtClean="0"/>
              <a:t>帧。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21" y="1860064"/>
            <a:ext cx="6102964" cy="410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</a:t>
            </a:r>
            <a:r>
              <a:rPr lang="zh-CN" altLang="en-US" b="1" dirty="0" smtClean="0"/>
              <a:t>控制段</a:t>
            </a:r>
            <a:r>
              <a:rPr lang="en-US" altLang="zh-CN" dirty="0" smtClean="0"/>
              <a:t>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391681" cy="3766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7" y="5782312"/>
            <a:ext cx="59150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</a:t>
            </a:r>
            <a:r>
              <a:rPr lang="zh-CN" altLang="en-US" b="1" dirty="0"/>
              <a:t>数据段</a:t>
            </a:r>
            <a:r>
              <a:rPr lang="en-US" altLang="zh-CN" dirty="0" smtClean="0"/>
              <a:t>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391681" cy="37660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5827519"/>
            <a:ext cx="58388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CRC</a:t>
            </a:r>
            <a:r>
              <a:rPr lang="zh-CN" altLang="en-US" b="1" dirty="0" smtClean="0"/>
              <a:t>段</a:t>
            </a:r>
            <a:r>
              <a:rPr lang="en-US" altLang="zh-CN" dirty="0" smtClean="0"/>
              <a:t>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2144"/>
            <a:ext cx="6391681" cy="3766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0" y="5528802"/>
            <a:ext cx="5972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ACK</a:t>
            </a:r>
            <a:r>
              <a:rPr lang="zh-CN" altLang="en-US" b="1" dirty="0" smtClean="0"/>
              <a:t>段</a:t>
            </a:r>
            <a:r>
              <a:rPr lang="en-US" altLang="zh-CN" dirty="0" smtClean="0"/>
              <a:t>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2144"/>
            <a:ext cx="6391681" cy="37660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12" y="5611323"/>
            <a:ext cx="60102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的报文种类及结构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69282"/>
            <a:ext cx="8596668" cy="5488718"/>
          </a:xfrm>
        </p:spPr>
        <p:txBody>
          <a:bodyPr/>
          <a:lstStyle/>
          <a:p>
            <a:r>
              <a:rPr lang="zh-CN" altLang="en-US" b="1" dirty="0" smtClean="0"/>
              <a:t>数据帧</a:t>
            </a:r>
            <a:r>
              <a:rPr lang="en-US" altLang="zh-CN" b="1" dirty="0" smtClean="0"/>
              <a:t>- EOF</a:t>
            </a:r>
            <a:r>
              <a:rPr lang="zh-CN" altLang="en-US" b="1" dirty="0" smtClean="0"/>
              <a:t>段</a:t>
            </a:r>
            <a:r>
              <a:rPr lang="en-US" altLang="zh-CN" dirty="0" smtClean="0"/>
              <a:t>														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2144"/>
            <a:ext cx="6391681" cy="37660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11" y="5620022"/>
            <a:ext cx="59531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的特点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165"/>
            <a:ext cx="78009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的特点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464406"/>
            <a:ext cx="8043018" cy="448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</a:t>
            </a:r>
            <a:r>
              <a:rPr lang="zh-CN" altLang="en-US" dirty="0"/>
              <a:t>基本概念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189" y="1483580"/>
            <a:ext cx="5738326" cy="52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</a:t>
            </a:r>
            <a:r>
              <a:rPr lang="zh-CN" altLang="en-US" dirty="0"/>
              <a:t>基本概念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43" y="1369280"/>
            <a:ext cx="5555451" cy="54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基本概念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4771"/>
            <a:ext cx="5987235" cy="56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基本概念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4" y="1418491"/>
            <a:ext cx="6898603" cy="38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总线网络结构</a:t>
            </a:r>
            <a:r>
              <a:rPr lang="en-US" altLang="zh-CN" sz="1600" dirty="0">
                <a:solidFill>
                  <a:srgbClr val="90C226"/>
                </a:solidFill>
              </a:rPr>
              <a:t>-</a:t>
            </a:r>
            <a:r>
              <a:rPr lang="zh-CN" altLang="en-US" sz="1600" dirty="0">
                <a:solidFill>
                  <a:srgbClr val="90C226"/>
                </a:solidFill>
              </a:rPr>
              <a:t>半双工</a:t>
            </a:r>
            <a:r>
              <a:rPr lang="zh-CN" altLang="en-US" sz="1600" dirty="0" smtClean="0">
                <a:solidFill>
                  <a:srgbClr val="90C226"/>
                </a:solidFill>
              </a:rPr>
              <a:t>总线</a:t>
            </a:r>
            <a:r>
              <a:rPr lang="zh-CN" altLang="en-US" sz="1600" dirty="0">
                <a:solidFill>
                  <a:srgbClr val="90C226"/>
                </a:solidFill>
              </a:rPr>
              <a:t>（同一个时刻只能接收或者发送数据）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，闭环总线网络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   </a:t>
            </a:r>
            <a:r>
              <a:rPr lang="en-US" altLang="zh-CN" sz="1200" b="1" dirty="0" smtClean="0"/>
              <a:t>1)</a:t>
            </a:r>
            <a:r>
              <a:rPr lang="zh-CN" altLang="en-US" sz="1200" b="1" dirty="0" smtClean="0"/>
              <a:t>概述</a:t>
            </a:r>
            <a:endParaRPr lang="en-US" altLang="zh-CN" sz="1200" b="1" dirty="0" smtClean="0"/>
          </a:p>
          <a:p>
            <a:pPr marL="0" indent="0">
              <a:buNone/>
            </a:pPr>
            <a:r>
              <a:rPr lang="en-US" altLang="zh-CN" sz="1200" dirty="0" smtClean="0"/>
              <a:t>can</a:t>
            </a:r>
            <a:r>
              <a:rPr lang="zh-CN" altLang="en-US" sz="1200" dirty="0" smtClean="0"/>
              <a:t>闭环通讯网络是一种遵循</a:t>
            </a:r>
            <a:r>
              <a:rPr lang="en-US" altLang="zh-CN" sz="1200" dirty="0" smtClean="0"/>
              <a:t>ISO11898</a:t>
            </a:r>
            <a:r>
              <a:rPr lang="zh-CN" altLang="en-US" sz="1200" dirty="0" smtClean="0"/>
              <a:t>标准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的高速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短距离网络，它的总线最大长度</a:t>
            </a:r>
            <a:r>
              <a:rPr lang="en-US" altLang="zh-CN" sz="1200" dirty="0" smtClean="0"/>
              <a:t>40</a:t>
            </a:r>
            <a:r>
              <a:rPr lang="zh-CN" altLang="en-US" sz="1200" dirty="0" smtClean="0"/>
              <a:t>米，通信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 smtClean="0"/>
              <a:t>速度最高</a:t>
            </a:r>
            <a:r>
              <a:rPr lang="en-US" altLang="zh-CN" sz="1200" dirty="0" smtClean="0"/>
              <a:t>1Mbps</a:t>
            </a:r>
            <a:r>
              <a:rPr lang="zh-CN" altLang="en-US" sz="1200" dirty="0" smtClean="0"/>
              <a:t>，总线的两端各要求有一个</a:t>
            </a:r>
            <a:r>
              <a:rPr lang="en-US" altLang="zh-CN" sz="1200" dirty="0" smtClean="0"/>
              <a:t>120Ω</a:t>
            </a:r>
            <a:r>
              <a:rPr lang="zh-CN" altLang="en-US" sz="1200" dirty="0" smtClean="0"/>
              <a:t>的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1200" dirty="0"/>
              <a:t>电阻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 smtClean="0"/>
              <a:t>         2)</a:t>
            </a:r>
            <a:r>
              <a:rPr lang="zh-CN" altLang="en-US" sz="1200" b="1" dirty="0" smtClean="0"/>
              <a:t>工作流程</a:t>
            </a:r>
            <a:endParaRPr lang="en-US" altLang="zh-CN" sz="1200" b="1" dirty="0" smtClean="0"/>
          </a:p>
          <a:p>
            <a:pPr marL="0" indent="0">
              <a:buNone/>
            </a:pPr>
            <a:r>
              <a:rPr lang="en-US" altLang="zh-CN" sz="1200" dirty="0" smtClean="0"/>
              <a:t>-&gt;</a:t>
            </a:r>
            <a:r>
              <a:rPr lang="zh-CN" altLang="en-US" sz="1200" dirty="0" smtClean="0"/>
              <a:t>节点</a:t>
            </a:r>
            <a:r>
              <a:rPr lang="en-US" altLang="zh-CN" sz="1200" dirty="0" smtClean="0"/>
              <a:t>1</a:t>
            </a:r>
            <a:r>
              <a:rPr lang="zh-CN" altLang="en-US" sz="1200" dirty="0"/>
              <a:t>的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控制器发送数据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通过</a:t>
            </a:r>
            <a:r>
              <a:rPr lang="en-US" altLang="zh-CN" sz="1200" dirty="0" err="1" smtClean="0"/>
              <a:t>CAN_rx</a:t>
            </a:r>
            <a:r>
              <a:rPr lang="zh-CN" altLang="en-US" sz="1200" dirty="0" smtClean="0"/>
              <a:t>线传输</a:t>
            </a:r>
            <a:r>
              <a:rPr lang="zh-CN" altLang="en-US" sz="1200" dirty="0"/>
              <a:t>至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CAN</a:t>
            </a:r>
            <a:r>
              <a:rPr lang="zh-CN" altLang="en-US" sz="1200" dirty="0" smtClean="0"/>
              <a:t>收发器</a:t>
            </a:r>
            <a:r>
              <a:rPr lang="en-US" altLang="zh-CN" sz="1200" dirty="0" smtClean="0"/>
              <a:t>1</a:t>
            </a:r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差分成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高和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低两种信号至</a:t>
            </a:r>
            <a:r>
              <a:rPr lang="en-US" altLang="zh-CN" sz="1200" dirty="0" smtClean="0"/>
              <a:t>can</a:t>
            </a:r>
            <a:r>
              <a:rPr lang="zh-CN" altLang="en-US" sz="1200" dirty="0" smtClean="0"/>
              <a:t>总线上 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通过数据帧的参数传输至指定的节点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的收发器</a:t>
            </a:r>
            <a:r>
              <a:rPr lang="en-US" altLang="zh-CN" sz="1200" dirty="0" smtClean="0"/>
              <a:t> </a:t>
            </a:r>
          </a:p>
          <a:p>
            <a:pPr marL="0" indent="0">
              <a:buNone/>
            </a:pPr>
            <a:r>
              <a:rPr lang="en-US" altLang="zh-CN" sz="1200" dirty="0" smtClean="0"/>
              <a:t>-&gt; </a:t>
            </a:r>
            <a:r>
              <a:rPr lang="zh-CN" altLang="en-US" sz="1200" dirty="0" smtClean="0"/>
              <a:t>通过节点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</a:t>
            </a:r>
            <a:r>
              <a:rPr lang="en-US" altLang="zh-CN" sz="1200" dirty="0" err="1" smtClean="0"/>
              <a:t>CAN_Rx</a:t>
            </a:r>
            <a:r>
              <a:rPr lang="zh-CN" altLang="en-US" sz="1200" dirty="0" smtClean="0"/>
              <a:t>传输至节点</a:t>
            </a:r>
            <a:r>
              <a:rPr lang="en-US" altLang="zh-CN" sz="1200" dirty="0" smtClean="0"/>
              <a:t>N</a:t>
            </a:r>
            <a:r>
              <a:rPr lang="zh-CN" altLang="en-US" sz="1200" dirty="0" smtClean="0"/>
              <a:t>的控制器解析</a:t>
            </a:r>
            <a:endParaRPr lang="en-US" altLang="zh-CN" sz="12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70" y="2548671"/>
            <a:ext cx="6036233" cy="278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308</TotalTime>
  <Words>549</Words>
  <Application>Microsoft Office PowerPoint</Application>
  <PresentationFormat>宽屏</PresentationFormat>
  <Paragraphs>154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方正姚体</vt:lpstr>
      <vt:lpstr>华文新魏</vt:lpstr>
      <vt:lpstr>Arial</vt:lpstr>
      <vt:lpstr>Trebuchet MS</vt:lpstr>
      <vt:lpstr>Wingdings 3</vt:lpstr>
      <vt:lpstr>平面</vt:lpstr>
      <vt:lpstr>CAN总线知识总结</vt:lpstr>
      <vt:lpstr>CAN简介</vt:lpstr>
      <vt:lpstr>CAN的特点</vt:lpstr>
      <vt:lpstr>CAN的特点</vt:lpstr>
      <vt:lpstr>CAN的基本概念</vt:lpstr>
      <vt:lpstr>CAN的基本概念</vt:lpstr>
      <vt:lpstr>CAN的基本概念</vt:lpstr>
      <vt:lpstr>CAN的基本概念</vt:lpstr>
      <vt:lpstr>CAN总线网络结构-半双工总线（同一个时刻只能接收或者发送数据）</vt:lpstr>
      <vt:lpstr>CAN总线网络结构-半双工总线（同一个时刻只能接收或者发送数据） </vt:lpstr>
      <vt:lpstr>差分信号</vt:lpstr>
      <vt:lpstr>差分信号 </vt:lpstr>
      <vt:lpstr>CAN协议层—规定了通讯逻辑 </vt:lpstr>
      <vt:lpstr>CAN协议层—规定了通讯逻辑 </vt:lpstr>
      <vt:lpstr>CAN协议层—规定了通讯逻辑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  <vt:lpstr>CAN的报文种类及结构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CAN总线知识总结</dc:title>
  <dc:creator>李睿骁</dc:creator>
  <cp:lastModifiedBy>李睿骁</cp:lastModifiedBy>
  <cp:revision>34</cp:revision>
  <dcterms:created xsi:type="dcterms:W3CDTF">2020-11-25T02:42:27Z</dcterms:created>
  <dcterms:modified xsi:type="dcterms:W3CDTF">2020-11-25T07:52:36Z</dcterms:modified>
</cp:coreProperties>
</file>